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NSimSun" panose="02010609030101010101" pitchFamily="49" charset="-122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High Tower Text" panose="02040502050506030303" pitchFamily="18" charset="0"/>
      <p:regular r:id="rId20"/>
      <p:italic r:id="rId21"/>
    </p:embeddedFont>
    <p:embeddedFont>
      <p:font typeface="Lora" pitchFamily="2" charset="0"/>
      <p:regular r:id="rId22"/>
      <p:bold r:id="rId23"/>
      <p:italic r:id="rId24"/>
      <p:boldItalic r:id="rId25"/>
    </p:embeddedFont>
    <p:embeddedFont>
      <p:font typeface="Source Sans 3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45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ru-RU" sz="2800" dirty="0"/>
              <a:t>Слайсы </a:t>
            </a:r>
            <a:r>
              <a:rPr lang="en-US" sz="2800" dirty="0"/>
              <a:t>BSD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№14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7789" y="510778"/>
            <a:ext cx="7702868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Современное состояние: GPT и UEFI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89" y="1419344"/>
            <a:ext cx="7587853" cy="61413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00699" y="2432447"/>
            <a:ext cx="3879294" cy="181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 появлением GPT (GUID Partition Table) и UEFI (Unified Extensible Firmware Interface) ландшафт разметки дисков значительно изменился. Современные BSD-системы полностью поддерживают GPT, что упрощает их интеграцию в современные многозагрузочные среды и обход ограничений MBR.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9400699" y="4404955"/>
            <a:ext cx="3879294" cy="2110978"/>
          </a:xfrm>
          <a:prstGeom prst="roundRect">
            <a:avLst>
              <a:gd name="adj" fmla="val 1304"/>
            </a:avLst>
          </a:prstGeom>
          <a:solidFill>
            <a:srgbClr val="D4E3C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055" y="4608314"/>
            <a:ext cx="269796" cy="2157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37207" y="4591407"/>
            <a:ext cx="2158365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Будущее разметки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0037207" y="5001816"/>
            <a:ext cx="3059430" cy="1295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Несмотря на это, понимание концепции слайсов остается важным для работы с унаследованными системами и глубокого понимания архитектуры BSD.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475561-FCF2-6136-FC52-F504D74B00C6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7260"/>
            <a:ext cx="88868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Заключение: Почему это важно?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70027"/>
            <a:ext cx="4158734" cy="3272314"/>
          </a:xfrm>
          <a:prstGeom prst="roundRect">
            <a:avLst>
              <a:gd name="adj" fmla="val 1097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309342"/>
            <a:ext cx="29179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Двухуровневая схема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804880"/>
            <a:ext cx="36801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BSD использует двухуровневую схему: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MBR → Слайс → Disklabel → Партиция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Это позволяет BSD сосуществовать с другими ОС на одном диске.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070027"/>
            <a:ext cx="4158734" cy="3272314"/>
          </a:xfrm>
          <a:prstGeom prst="roundRect">
            <a:avLst>
              <a:gd name="adj" fmla="val 1097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5475089" y="33093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Ясность терминов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3804880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Крайне важно различать «слайс» (основной раздел MBR) и «партицию» (подраздел внутри слайса).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070027"/>
            <a:ext cx="4158853" cy="3272314"/>
          </a:xfrm>
          <a:prstGeom prst="roundRect">
            <a:avLst>
              <a:gd name="adj" fmla="val 1097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9873139" y="3309342"/>
            <a:ext cx="36596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Совместимость и гибкость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3804880"/>
            <a:ext cx="368022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Понимание этой схемы обеспечивает правильную разметку, совместимость с другими ОС и эффективное управление дисковым пространством в BSD-системах.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C6190B-5906-5C62-DE14-1D5CF3937BE6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232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FF59E-4091-579E-99CC-9AC7BEF6BF53}"/>
              </a:ext>
            </a:extLst>
          </p:cNvPr>
          <p:cNvSpPr txBox="1"/>
          <p:nvPr/>
        </p:nvSpPr>
        <p:spPr>
          <a:xfrm>
            <a:off x="837724" y="2140982"/>
            <a:ext cx="7315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b="0" i="0" dirty="0">
                <a:solidFill>
                  <a:schemeClr val="accent6">
                    <a:lumMod val="75000"/>
                  </a:schemeClr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Слайсы </a:t>
            </a:r>
            <a:r>
              <a:rPr lang="en-US" sz="6600" b="0" i="0" dirty="0">
                <a:solidFill>
                  <a:schemeClr val="accent6">
                    <a:lumMod val="75000"/>
                  </a:schemeClr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BSD</a:t>
            </a:r>
            <a:endParaRPr lang="en-US" sz="6600" dirty="0">
              <a:solidFill>
                <a:schemeClr val="accent6">
                  <a:lumMod val="7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386" y="628055"/>
            <a:ext cx="10618232" cy="671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Исторический контекст и терминология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9386" y="2488525"/>
            <a:ext cx="4198858" cy="428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История разделов диска в UNIX системах уходит корнями в ранние дни вычислений. Когда BSD начал адаптироваться к IBM PC-совместимым компьютерам, возникла необходимость совместить собственные подходы к разметке с существующими стандартами. Это привело к появлению уникальной терминологии, которая до сих пор вызывает недопонимание у пользователей других операционных систем.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076" y="1871782"/>
            <a:ext cx="8275439" cy="55168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D79636-A62A-ED33-1FA5-238D94564D9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26575"/>
            <a:ext cx="94223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«Слайс» (Slice): Ключевое понятие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309342"/>
            <a:ext cx="2277904" cy="22779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14832" y="3309342"/>
            <a:ext cx="32816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MBR-первичный раздел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414832" y="3804880"/>
            <a:ext cx="375070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мире DOS/Windows то, что мы называем «первичным разделом» (MBR-партиция), в BSD-системах соответствует понятию «слайс».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3309342"/>
            <a:ext cx="2278023" cy="22780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41969" y="3309342"/>
            <a:ext cx="29328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Идентификатор 0xA5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041969" y="3804880"/>
            <a:ext cx="3750707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Каждый слайс имеет свой идентификатор. Для FreeBSD этот идентификатор обычно составляет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0xA5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что позволяет операционной системе распознавать свою область на диске.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F4367-D9A0-F771-B2A8-DD9BE72F5E4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668179"/>
            <a:ext cx="6989802" cy="6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Что такое «Партиция» в BSD?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0" y="1756767"/>
            <a:ext cx="8384143" cy="44871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01922" y="2189832"/>
            <a:ext cx="2180133" cy="272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MBR-слайс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1393" y="2228280"/>
            <a:ext cx="205916" cy="2059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01922" y="3013495"/>
            <a:ext cx="2180133" cy="272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BSD-disklabel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1393" y="3051944"/>
            <a:ext cx="205916" cy="2059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01922" y="3837159"/>
            <a:ext cx="2878639" cy="272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Внутренние BSD‑партиции</a:t>
            </a:r>
            <a:endParaRPr lang="en-US" sz="17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1393" y="3875607"/>
            <a:ext cx="205916" cy="2059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01922" y="4660822"/>
            <a:ext cx="2180133" cy="272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 8 партиций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61393" y="4699270"/>
            <a:ext cx="205916" cy="20591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29020" y="6447830"/>
            <a:ext cx="8384143" cy="950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отличие от общего понимания «партиции» как раздела верхнего уровня, в BSD «партиция» является </a:t>
            </a:r>
            <a:r>
              <a:rPr lang="en-US" sz="16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подразделом внутри слайса</a:t>
            </a: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Они создаются и управляются утилитой </a:t>
            </a:r>
            <a:r>
              <a:rPr lang="en-US" sz="16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disklabel</a:t>
            </a: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>
            <a:off x="9628942" y="2222063"/>
            <a:ext cx="4279940" cy="2858095"/>
          </a:xfrm>
          <a:prstGeom prst="roundRect">
            <a:avLst>
              <a:gd name="adj" fmla="val 1093"/>
            </a:avLst>
          </a:prstGeom>
          <a:solidFill>
            <a:srgbClr val="D4E3CF"/>
          </a:solidFill>
          <a:ln/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7182" y="2477095"/>
            <a:ext cx="306348" cy="24503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351770" y="2455307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 8 партиций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10351770" y="2942749"/>
            <a:ext cx="3348871" cy="1870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Каждый слайс может содержать до 8 внутренних партиций, обозначаемых латинскими буквами от 'a' до 'h'. Это обеспечивает гибкость в организации файловых систем.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9628942" y="5284113"/>
            <a:ext cx="4279940" cy="1748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— корневая файловая система (root)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 — раздел подкачки (swap)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 — весь слайс (непосредственно)</a:t>
            </a:r>
            <a:endParaRPr lang="en-US" sz="160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d, e, f, g, h — доступны для пользовательских данных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19035-5C03-E661-CF24-FA8D6104C3E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4995"/>
            <a:ext cx="111918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Специальные назначения букв партиций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5673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EF5E7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426256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09776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925" y="2313146"/>
            <a:ext cx="287179" cy="2871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a: Корневой раздел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Традиционно, партиция 'a' отводится под корневую файловую систему (/).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245673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EF5E7"/>
          </a:solidFill>
          <a:ln/>
        </p:spPr>
      </p:sp>
      <p:sp>
        <p:nvSpPr>
          <p:cNvPr id="10" name="Shape 7"/>
          <p:cNvSpPr/>
          <p:nvPr/>
        </p:nvSpPr>
        <p:spPr>
          <a:xfrm>
            <a:off x="7434858" y="2426256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1" name="Shape 8"/>
          <p:cNvSpPr/>
          <p:nvPr/>
        </p:nvSpPr>
        <p:spPr>
          <a:xfrm>
            <a:off x="10254675" y="209776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0059" y="2313146"/>
            <a:ext cx="287179" cy="28717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04653" y="30551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b: Раздел подкачки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704653" y="3550682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Партиция 'b' обычно используется для файла подкачки (swap).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837724" y="518481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EF5E7"/>
          </a:solidFill>
          <a:ln/>
        </p:spPr>
      </p:sp>
      <p:sp>
        <p:nvSpPr>
          <p:cNvPr id="16" name="Shape 12"/>
          <p:cNvSpPr/>
          <p:nvPr/>
        </p:nvSpPr>
        <p:spPr>
          <a:xfrm>
            <a:off x="837724" y="5154335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2925" y="5041225"/>
            <a:ext cx="287179" cy="287179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07519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c: Весь слайс/диск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107519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Партиция 'c' представляет весь слайс или диск, используется для низкоуровневых операций.</a:t>
            </a:r>
            <a:endParaRPr lang="en-US" sz="1850" dirty="0"/>
          </a:p>
        </p:txBody>
      </p:sp>
      <p:sp>
        <p:nvSpPr>
          <p:cNvPr id="21" name="Shape 16"/>
          <p:cNvSpPr/>
          <p:nvPr/>
        </p:nvSpPr>
        <p:spPr>
          <a:xfrm>
            <a:off x="7434858" y="5184815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EF5E7"/>
          </a:solidFill>
          <a:ln/>
        </p:spPr>
      </p:sp>
      <p:sp>
        <p:nvSpPr>
          <p:cNvPr id="22" name="Shape 17"/>
          <p:cNvSpPr/>
          <p:nvPr/>
        </p:nvSpPr>
        <p:spPr>
          <a:xfrm>
            <a:off x="7434858" y="5154335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54675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0059" y="5041225"/>
            <a:ext cx="287179" cy="287179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704653" y="5783223"/>
            <a:ext cx="42149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d-h: Пользовательские данные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704653" y="6278761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Остальные буквы доступны для монтирования других файловых систем.</a:t>
            </a:r>
            <a:endParaRPr lang="en-US" sz="18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E07A73-4CEF-E1F2-E7DB-529D93F409C4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4307"/>
            <a:ext cx="100012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Именование устройств: /dev/da0s1a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02681"/>
            <a:ext cx="4154686" cy="1937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Имена устройств в BSD-системах четко отражают их иерархическую структуру. Рассмотрим пример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/dev/da0s1a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, чтобы понять, как оно расшифровывается.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56046"/>
            <a:ext cx="4154686" cy="2465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da0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Физический диск (первый SCSI/SATA диск).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s1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Номер слайса (первый слайс на этом диске).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Буква партиции (корневой раздел в данном слайсе).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912" y="2635568"/>
            <a:ext cx="8216265" cy="40214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717CE-6F98-DD16-E787-45114291294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11724" y="829151"/>
            <a:ext cx="8255437" cy="534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Dedicated Mode: Традиционный подход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24" y="1726168"/>
            <a:ext cx="7519154" cy="55190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81887" y="2455426"/>
            <a:ext cx="3844171" cy="1535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«Dedicated mode» подразумевает использование всего физического диска исключительно для BSD, без создания MBR-слайсов. В этом режиме BSD рассматривает весь диск как один большой слайс, внутри которого disklabel создает свои партиции.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9381887" y="4145875"/>
            <a:ext cx="3844171" cy="2338864"/>
          </a:xfrm>
          <a:prstGeom prst="roundRect">
            <a:avLst>
              <a:gd name="adj" fmla="val 1166"/>
            </a:avLst>
          </a:prstGeom>
          <a:solidFill>
            <a:srgbClr val="D4E3C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576" y="4347805"/>
            <a:ext cx="267295" cy="2138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12561" y="4329232"/>
            <a:ext cx="241613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Преимущества и риски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0012561" y="4734520"/>
            <a:ext cx="3031808" cy="1535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Этот режим часто использовался в прошлом, но сегодня менее актуален, особенно в системах с несколькими ОС. Он упрощает управление, но делает диск невидимым для ОС, использующих только MBR.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CD0B6-29E6-2497-E28E-738933AFA264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97079"/>
            <a:ext cx="84340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Взаимодействие с другими ОС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79846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7766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Диск в Linux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4272201"/>
            <a:ext cx="3839647" cy="1171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Linux видит BSD-слайс как обычный первичный раздел, например,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/dev/hda4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579846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37766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BSD-партиции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317" y="4272201"/>
            <a:ext cx="3839647" cy="232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Внутренние BSD-партиции внутри этого слайса Linux может видеть как логические разделы, например,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/dev/hda5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/dev/hda6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т.д., в зависимости от их порядка в disklabel.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579846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3776663"/>
            <a:ext cx="36317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Проблемы совместимости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4272201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Это часто вызывает путаницу, поскольку нумерация партийций может не совпадать.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DCE9C-3E2D-3D12-C977-FC7CFD406BE6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705</Words>
  <Application>Microsoft Office PowerPoint</Application>
  <PresentationFormat>Custom</PresentationFormat>
  <Paragraphs>74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 Light</vt:lpstr>
      <vt:lpstr>Consolas</vt:lpstr>
      <vt:lpstr>Calibri</vt:lpstr>
      <vt:lpstr>110_Besmellah_1(MRT)</vt:lpstr>
      <vt:lpstr>Lora</vt:lpstr>
      <vt:lpstr>NSimSun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2</cp:revision>
  <dcterms:created xsi:type="dcterms:W3CDTF">2026-02-13T09:24:56Z</dcterms:created>
  <dcterms:modified xsi:type="dcterms:W3CDTF">2026-02-13T11:54:52Z</dcterms:modified>
</cp:coreProperties>
</file>